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3" r:id="rId7"/>
    <p:sldId id="260"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7" d="100"/>
          <a:sy n="57" d="100"/>
        </p:scale>
        <p:origin x="72"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8B0BF3-AD1D-4906-94E8-0785F579A420}"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247473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0BF3-AD1D-4906-94E8-0785F579A420}"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407437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0BF3-AD1D-4906-94E8-0785F579A420}"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146280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B0BF3-AD1D-4906-94E8-0785F579A420}"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198157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B0BF3-AD1D-4906-94E8-0785F579A420}" type="datetimeFigureOut">
              <a:rPr lang="en-GB" smtClean="0"/>
              <a:t>21/07/2016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151743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8B0BF3-AD1D-4906-94E8-0785F579A420}"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103798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8B0BF3-AD1D-4906-94E8-0785F579A420}" type="datetimeFigureOut">
              <a:rPr lang="en-GB" smtClean="0"/>
              <a:t>21/07/2016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236373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8B0BF3-AD1D-4906-94E8-0785F579A420}" type="datetimeFigureOut">
              <a:rPr lang="en-GB" smtClean="0"/>
              <a:t>21/07/2016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276538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B0BF3-AD1D-4906-94E8-0785F579A420}" type="datetimeFigureOut">
              <a:rPr lang="en-GB" smtClean="0"/>
              <a:t>21/07/2016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234922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0BF3-AD1D-4906-94E8-0785F579A420}"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21495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B0BF3-AD1D-4906-94E8-0785F579A420}" type="datetimeFigureOut">
              <a:rPr lang="en-GB" smtClean="0"/>
              <a:t>21/07/2016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20920-8649-4365-B015-6CC02CBD2BCA}" type="slidenum">
              <a:rPr lang="en-GB" smtClean="0"/>
              <a:t>‹#›</a:t>
            </a:fld>
            <a:endParaRPr lang="en-GB"/>
          </a:p>
        </p:txBody>
      </p:sp>
    </p:spTree>
    <p:extLst>
      <p:ext uri="{BB962C8B-B14F-4D97-AF65-F5344CB8AC3E}">
        <p14:creationId xmlns:p14="http://schemas.microsoft.com/office/powerpoint/2010/main" val="89203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0BF3-AD1D-4906-94E8-0785F579A420}" type="datetimeFigureOut">
              <a:rPr lang="en-GB" smtClean="0"/>
              <a:t>21/07/2016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20920-8649-4365-B015-6CC02CBD2BCA}" type="slidenum">
              <a:rPr lang="en-GB" smtClean="0"/>
              <a:t>‹#›</a:t>
            </a:fld>
            <a:endParaRPr lang="en-GB"/>
          </a:p>
        </p:txBody>
      </p:sp>
    </p:spTree>
    <p:extLst>
      <p:ext uri="{BB962C8B-B14F-4D97-AF65-F5344CB8AC3E}">
        <p14:creationId xmlns:p14="http://schemas.microsoft.com/office/powerpoint/2010/main" val="4280081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46263"/>
            <a:ext cx="9144000" cy="2387600"/>
          </a:xfrm>
        </p:spPr>
        <p:txBody>
          <a:bodyPr>
            <a:normAutofit fontScale="90000"/>
          </a:bodyPr>
          <a:lstStyle/>
          <a:p>
            <a:r>
              <a:rPr lang="en-GB" dirty="0"/>
              <a:t> </a:t>
            </a:r>
            <a:r>
              <a:rPr lang="en-GB" sz="4000" b="1" dirty="0"/>
              <a:t>Languages in Higher Education Conference 2016    Framework for collaboration and multilingualism</a:t>
            </a:r>
            <a:br>
              <a:rPr lang="en-GB" sz="4000" b="1" dirty="0"/>
            </a:br>
            <a:endParaRPr lang="en-GB" sz="4000" b="1" dirty="0"/>
          </a:p>
        </p:txBody>
      </p:sp>
      <p:sp>
        <p:nvSpPr>
          <p:cNvPr id="3" name="Subtitle 2"/>
          <p:cNvSpPr>
            <a:spLocks noGrp="1"/>
          </p:cNvSpPr>
          <p:nvPr>
            <p:ph type="subTitle" idx="1"/>
          </p:nvPr>
        </p:nvSpPr>
        <p:spPr>
          <a:xfrm>
            <a:off x="1524000" y="4351338"/>
            <a:ext cx="9144000" cy="1655762"/>
          </a:xfrm>
        </p:spPr>
        <p:txBody>
          <a:bodyPr/>
          <a:lstStyle/>
          <a:p>
            <a:r>
              <a:rPr lang="en-GB" dirty="0"/>
              <a:t>A University-Wide Integrative Approach to Curriculum Design</a:t>
            </a:r>
          </a:p>
          <a:p>
            <a:r>
              <a:rPr lang="en-GB" dirty="0"/>
              <a:t>Ulrike Bavendiek</a:t>
            </a:r>
          </a:p>
          <a:p>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251938" y="6160721"/>
            <a:ext cx="1676400" cy="387350"/>
          </a:xfrm>
          <a:prstGeom prst="rect">
            <a:avLst/>
          </a:prstGeom>
          <a:noFill/>
          <a:ln w="9525">
            <a:noFill/>
            <a:miter lim="800000"/>
            <a:headEnd/>
            <a:tailEnd/>
          </a:ln>
        </p:spPr>
      </p:pic>
    </p:spTree>
    <p:extLst>
      <p:ext uri="{BB962C8B-B14F-4D97-AF65-F5344CB8AC3E}">
        <p14:creationId xmlns:p14="http://schemas.microsoft.com/office/powerpoint/2010/main" val="150815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p:txBody>
          <a:bodyPr/>
          <a:lstStyle/>
          <a:p>
            <a:pPr marL="195263" indent="-195263">
              <a:buClr>
                <a:srgbClr val="FF925C"/>
              </a:buClr>
              <a:buFontTx/>
              <a:buChar char="•"/>
              <a:tabLst>
                <a:tab pos="195263" algn="l"/>
              </a:tabLst>
            </a:pPr>
            <a:r>
              <a:rPr lang="en-US" dirty="0"/>
              <a:t>The dualistic structure of language and culture in the HE curriculum – questions to be asked</a:t>
            </a:r>
          </a:p>
          <a:p>
            <a:pPr marL="195263" indent="-195263">
              <a:buClr>
                <a:srgbClr val="FF925C"/>
              </a:buClr>
              <a:buFontTx/>
              <a:buChar char="•"/>
              <a:tabLst>
                <a:tab pos="195263" algn="l"/>
              </a:tabLst>
            </a:pPr>
            <a:endParaRPr lang="en-US" dirty="0"/>
          </a:p>
          <a:p>
            <a:pPr marL="195263" indent="-195263">
              <a:buClr>
                <a:srgbClr val="FF925C"/>
              </a:buClr>
              <a:buFontTx/>
              <a:buChar char="•"/>
              <a:tabLst>
                <a:tab pos="195263" algn="l"/>
              </a:tabLst>
            </a:pPr>
            <a:r>
              <a:rPr lang="en-US" dirty="0"/>
              <a:t>The interface between language and culture</a:t>
            </a:r>
          </a:p>
          <a:p>
            <a:pPr marL="195263" indent="-195263">
              <a:buClr>
                <a:srgbClr val="FF925C"/>
              </a:buClr>
              <a:buFontTx/>
              <a:buChar char="•"/>
              <a:tabLst>
                <a:tab pos="195263" algn="l"/>
              </a:tabLst>
            </a:pPr>
            <a:endParaRPr lang="en-US" dirty="0"/>
          </a:p>
          <a:p>
            <a:pPr marL="195263" indent="-195263">
              <a:buClr>
                <a:srgbClr val="FF925C"/>
              </a:buClr>
              <a:buFontTx/>
              <a:buChar char="•"/>
              <a:tabLst>
                <a:tab pos="195263" algn="l"/>
              </a:tabLst>
            </a:pPr>
            <a:r>
              <a:rPr lang="en-US" dirty="0"/>
              <a:t>Teaching and learning aims and objectives</a:t>
            </a:r>
          </a:p>
          <a:p>
            <a:pPr marL="195263" indent="-195263">
              <a:buClr>
                <a:srgbClr val="FF925C"/>
              </a:buClr>
              <a:buFontTx/>
              <a:buChar char="•"/>
              <a:tabLst>
                <a:tab pos="195263" algn="l"/>
              </a:tabLst>
            </a:pPr>
            <a:endParaRPr lang="en-US" dirty="0"/>
          </a:p>
          <a:p>
            <a:pPr marL="195263" indent="-195263">
              <a:buClr>
                <a:srgbClr val="FF925C"/>
              </a:buClr>
              <a:buFontTx/>
              <a:buChar char="•"/>
              <a:tabLst>
                <a:tab pos="195263" algn="l"/>
              </a:tabLst>
            </a:pPr>
            <a:r>
              <a:rPr lang="en-US" dirty="0"/>
              <a:t>The integrative approach towards language and culture at Liverpool</a:t>
            </a:r>
          </a:p>
          <a:p>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251938" y="6160721"/>
            <a:ext cx="1676400" cy="387350"/>
          </a:xfrm>
          <a:prstGeom prst="rect">
            <a:avLst/>
          </a:prstGeom>
          <a:noFill/>
          <a:ln w="9525">
            <a:noFill/>
            <a:miter lim="800000"/>
            <a:headEnd/>
            <a:tailEnd/>
          </a:ln>
        </p:spPr>
      </p:pic>
    </p:spTree>
    <p:extLst>
      <p:ext uri="{BB962C8B-B14F-4D97-AF65-F5344CB8AC3E}">
        <p14:creationId xmlns:p14="http://schemas.microsoft.com/office/powerpoint/2010/main" val="159177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749300" y="1690688"/>
            <a:ext cx="10515600" cy="4830763"/>
          </a:xfrm>
        </p:spPr>
        <p:txBody>
          <a:bodyPr>
            <a:normAutofit fontScale="92500" lnSpcReduction="10000"/>
          </a:bodyPr>
          <a:lstStyle/>
          <a:p>
            <a:pPr marL="514350" lvl="0" indent="-514350">
              <a:buFont typeface="+mj-lt"/>
              <a:buAutoNum type="arabicPeriod"/>
            </a:pPr>
            <a:r>
              <a:rPr lang="en-GB" dirty="0" smtClean="0"/>
              <a:t>Is culture taught in foreign language departments essentially different from culture taught in other university departments, e.g. in English</a:t>
            </a:r>
            <a:r>
              <a:rPr lang="en-GB" dirty="0"/>
              <a:t>, History, </a:t>
            </a:r>
            <a:r>
              <a:rPr lang="en-GB" dirty="0" smtClean="0"/>
              <a:t>Politics or Linguistics?</a:t>
            </a:r>
            <a:endParaRPr lang="en-GB" dirty="0"/>
          </a:p>
          <a:p>
            <a:pPr marL="514350" lvl="0" indent="-514350">
              <a:buFont typeface="+mj-lt"/>
              <a:buAutoNum type="arabicPeriod"/>
            </a:pPr>
            <a:r>
              <a:rPr lang="en-GB" dirty="0" smtClean="0"/>
              <a:t>What </a:t>
            </a:r>
            <a:r>
              <a:rPr lang="en-GB" dirty="0"/>
              <a:t>role does the target language play in the teaching of culture? What role does the L1 play?</a:t>
            </a:r>
          </a:p>
          <a:p>
            <a:pPr marL="514350" lvl="0" indent="-514350">
              <a:buFont typeface="+mj-lt"/>
              <a:buAutoNum type="arabicPeriod"/>
            </a:pPr>
            <a:r>
              <a:rPr lang="en-GB" dirty="0" smtClean="0"/>
              <a:t>What </a:t>
            </a:r>
            <a:r>
              <a:rPr lang="en-GB" dirty="0"/>
              <a:t>role does the target culture play in the teaching of </a:t>
            </a:r>
            <a:r>
              <a:rPr lang="en-GB" dirty="0" smtClean="0"/>
              <a:t>Literature</a:t>
            </a:r>
            <a:r>
              <a:rPr lang="en-GB" dirty="0"/>
              <a:t>, </a:t>
            </a:r>
            <a:r>
              <a:rPr lang="en-GB" dirty="0" smtClean="0"/>
              <a:t>History etc.?</a:t>
            </a:r>
            <a:endParaRPr lang="en-GB" dirty="0"/>
          </a:p>
          <a:p>
            <a:pPr marL="514350" lvl="0" indent="-514350">
              <a:buFont typeface="+mj-lt"/>
              <a:buAutoNum type="arabicPeriod"/>
            </a:pPr>
            <a:r>
              <a:rPr lang="en-GB" dirty="0" smtClean="0"/>
              <a:t>What </a:t>
            </a:r>
            <a:r>
              <a:rPr lang="en-GB" dirty="0"/>
              <a:t>are the aims and expected learning outcomes of </a:t>
            </a:r>
            <a:r>
              <a:rPr lang="en-GB" dirty="0" smtClean="0"/>
              <a:t>language teaching and of the teaching of </a:t>
            </a:r>
            <a:r>
              <a:rPr lang="en-GB" dirty="0"/>
              <a:t>culture? Do they coincide?</a:t>
            </a:r>
          </a:p>
          <a:p>
            <a:pPr marL="514350" lvl="0" indent="-514350">
              <a:buFont typeface="+mj-lt"/>
              <a:buAutoNum type="arabicPeriod"/>
            </a:pPr>
            <a:r>
              <a:rPr lang="en-GB" dirty="0" smtClean="0"/>
              <a:t>What are the appropriate </a:t>
            </a:r>
            <a:r>
              <a:rPr lang="en-GB" dirty="0"/>
              <a:t>learning outcomes </a:t>
            </a:r>
            <a:r>
              <a:rPr lang="en-GB" dirty="0" smtClean="0"/>
              <a:t>for </a:t>
            </a:r>
            <a:r>
              <a:rPr lang="en-GB" dirty="0"/>
              <a:t>our graduates </a:t>
            </a:r>
            <a:r>
              <a:rPr lang="en-GB" dirty="0" smtClean="0"/>
              <a:t>today? Do they overlap </a:t>
            </a:r>
            <a:r>
              <a:rPr lang="en-GB" dirty="0"/>
              <a:t>with the ones identified above? If not, what do we have to change? </a:t>
            </a:r>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4888523" y="6407150"/>
            <a:ext cx="1676400" cy="387350"/>
          </a:xfrm>
          <a:prstGeom prst="rect">
            <a:avLst/>
          </a:prstGeom>
          <a:noFill/>
          <a:ln w="9525">
            <a:noFill/>
            <a:miter lim="800000"/>
            <a:headEnd/>
            <a:tailEnd/>
          </a:ln>
        </p:spPr>
      </p:pic>
    </p:spTree>
    <p:extLst>
      <p:ext uri="{BB962C8B-B14F-4D97-AF65-F5344CB8AC3E}">
        <p14:creationId xmlns:p14="http://schemas.microsoft.com/office/powerpoint/2010/main" val="413833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interface between language and </a:t>
            </a:r>
            <a:br>
              <a:rPr lang="en-GB" dirty="0" smtClean="0"/>
            </a:br>
            <a:r>
              <a:rPr lang="en-GB" dirty="0" smtClean="0"/>
              <a:t>culture</a:t>
            </a:r>
            <a:endParaRPr lang="en-GB" dirty="0"/>
          </a:p>
        </p:txBody>
      </p:sp>
      <p:sp>
        <p:nvSpPr>
          <p:cNvPr id="3" name="Content Placeholder 2"/>
          <p:cNvSpPr>
            <a:spLocks noGrp="1"/>
          </p:cNvSpPr>
          <p:nvPr>
            <p:ph idx="1"/>
          </p:nvPr>
        </p:nvSpPr>
        <p:spPr>
          <a:xfrm>
            <a:off x="838200" y="1721338"/>
            <a:ext cx="10515600" cy="5054600"/>
          </a:xfrm>
        </p:spPr>
        <p:txBody>
          <a:bodyPr>
            <a:normAutofit fontScale="70000" lnSpcReduction="20000"/>
          </a:bodyPr>
          <a:lstStyle/>
          <a:p>
            <a:pPr marL="0" indent="0">
              <a:buNone/>
            </a:pPr>
            <a:r>
              <a:rPr lang="en-GB" dirty="0" smtClean="0"/>
              <a:t>A differential concept of culture</a:t>
            </a:r>
          </a:p>
          <a:p>
            <a:pPr marL="0" indent="0">
              <a:buNone/>
            </a:pPr>
            <a:endParaRPr lang="en-GB" dirty="0" smtClean="0"/>
          </a:p>
          <a:p>
            <a:pPr marL="0" indent="0">
              <a:buNone/>
            </a:pPr>
            <a:r>
              <a:rPr lang="en-GB" dirty="0" smtClean="0"/>
              <a:t>Culture can be </a:t>
            </a:r>
          </a:p>
          <a:p>
            <a:pPr marL="0" indent="0">
              <a:buNone/>
            </a:pPr>
            <a:r>
              <a:rPr lang="en-GB" dirty="0" smtClean="0"/>
              <a:t>1. The thematic content</a:t>
            </a:r>
          </a:p>
          <a:p>
            <a:pPr marL="0" indent="0">
              <a:buNone/>
            </a:pPr>
            <a:r>
              <a:rPr lang="en-GB" i="1" dirty="0"/>
              <a:t>The study of a specific language is not confined to specific discourses or specific thematic areas (disciplinary fields). As discourses, topics and genres may spread from language to language by various kinds of translation or transformation, a language community is never a closed discourse community, though there may be certain discourses that are preferred in certain local and social contexts at certain points of time. Thus it is not necessarily so that language studies should always focus on the (native) literature of target language countries. The link between the study of language and the study of literature is not a natural one, it is a historical construction that was once important in the nation-building processes. When this link is maintained today, it has to be specially motivated, for foreign language studies may as well focus on social studies, cultural studies, media studies, business studies, workplace studies, art studies etc. etc.</a:t>
            </a:r>
            <a:endParaRPr lang="en-GB" dirty="0"/>
          </a:p>
          <a:p>
            <a:pPr marL="0" indent="0" algn="r">
              <a:buNone/>
            </a:pPr>
            <a:r>
              <a:rPr lang="en-GB" dirty="0" err="1"/>
              <a:t>Risager</a:t>
            </a:r>
            <a:r>
              <a:rPr lang="en-GB" dirty="0"/>
              <a:t> (2005:194)</a:t>
            </a:r>
          </a:p>
          <a:p>
            <a:pPr marL="0" indent="0">
              <a:buNone/>
            </a:pPr>
            <a:r>
              <a:rPr lang="en-GB" dirty="0" smtClean="0"/>
              <a:t>2. The macro-context</a:t>
            </a:r>
          </a:p>
          <a:p>
            <a:pPr marL="0" indent="0">
              <a:buNone/>
            </a:pPr>
            <a:r>
              <a:rPr lang="en-GB" dirty="0" smtClean="0"/>
              <a:t>3. </a:t>
            </a:r>
            <a:r>
              <a:rPr lang="en-GB" dirty="0" err="1" smtClean="0"/>
              <a:t>Languageculture</a:t>
            </a:r>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4970585" y="6407150"/>
            <a:ext cx="1676400" cy="387350"/>
          </a:xfrm>
          <a:prstGeom prst="rect">
            <a:avLst/>
          </a:prstGeom>
          <a:noFill/>
          <a:ln w="9525">
            <a:noFill/>
            <a:miter lim="800000"/>
            <a:headEnd/>
            <a:tailEnd/>
          </a:ln>
        </p:spPr>
      </p:pic>
    </p:spTree>
    <p:extLst>
      <p:ext uri="{BB962C8B-B14F-4D97-AF65-F5344CB8AC3E}">
        <p14:creationId xmlns:p14="http://schemas.microsoft.com/office/powerpoint/2010/main" val="42319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Understanding and appreciation of otherness</a:t>
            </a:r>
          </a:p>
          <a:p>
            <a:r>
              <a:rPr lang="en-GB" dirty="0" smtClean="0"/>
              <a:t>Intercultural sensitivity and awareness</a:t>
            </a:r>
          </a:p>
          <a:p>
            <a:r>
              <a:rPr lang="en-GB" dirty="0" smtClean="0"/>
              <a:t>Intercultural </a:t>
            </a:r>
            <a:r>
              <a:rPr lang="en-GB" dirty="0"/>
              <a:t>communicative </a:t>
            </a:r>
            <a:r>
              <a:rPr lang="en-GB" dirty="0" smtClean="0"/>
              <a:t>competence</a:t>
            </a:r>
          </a:p>
          <a:p>
            <a:r>
              <a:rPr lang="en-GB" dirty="0" smtClean="0"/>
              <a:t>Critical </a:t>
            </a:r>
            <a:r>
              <a:rPr lang="en-GB" dirty="0" err="1" smtClean="0"/>
              <a:t>interculturality</a:t>
            </a:r>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275385" y="6231060"/>
            <a:ext cx="1676400" cy="387350"/>
          </a:xfrm>
          <a:prstGeom prst="rect">
            <a:avLst/>
          </a:prstGeom>
          <a:noFill/>
          <a:ln w="9525">
            <a:noFill/>
            <a:miter lim="800000"/>
            <a:headEnd/>
            <a:tailEnd/>
          </a:ln>
        </p:spPr>
      </p:pic>
    </p:spTree>
    <p:extLst>
      <p:ext uri="{BB962C8B-B14F-4D97-AF65-F5344CB8AC3E}">
        <p14:creationId xmlns:p14="http://schemas.microsoft.com/office/powerpoint/2010/main" val="355573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integrative approach towards the </a:t>
            </a:r>
            <a:br>
              <a:rPr lang="en-GB" dirty="0" smtClean="0"/>
            </a:br>
            <a:r>
              <a:rPr lang="en-GB" dirty="0" smtClean="0"/>
              <a:t>teaching of language and culture</a:t>
            </a:r>
            <a:endParaRPr lang="en-GB" dirty="0"/>
          </a:p>
        </p:txBody>
      </p:sp>
      <p:sp>
        <p:nvSpPr>
          <p:cNvPr id="3" name="Content Placeholder 2"/>
          <p:cNvSpPr>
            <a:spLocks noGrp="1"/>
          </p:cNvSpPr>
          <p:nvPr>
            <p:ph idx="1"/>
          </p:nvPr>
        </p:nvSpPr>
        <p:spPr/>
        <p:txBody>
          <a:bodyPr/>
          <a:lstStyle/>
          <a:p>
            <a:r>
              <a:rPr lang="en-GB" dirty="0" smtClean="0"/>
              <a:t>CLIL in language modules with a focus on </a:t>
            </a:r>
            <a:r>
              <a:rPr lang="en-GB" dirty="0" err="1" smtClean="0"/>
              <a:t>languaculture</a:t>
            </a:r>
            <a:endParaRPr lang="en-GB" dirty="0" smtClean="0"/>
          </a:p>
          <a:p>
            <a:r>
              <a:rPr lang="en-GB" dirty="0" smtClean="0"/>
              <a:t>Culture as an integral but separate part of the language curriculum, drawing on existing research and specialist knowledge</a:t>
            </a:r>
          </a:p>
          <a:p>
            <a:r>
              <a:rPr lang="en-GB" dirty="0" smtClean="0"/>
              <a:t>A combination of both language and culture in individual modules</a:t>
            </a:r>
          </a:p>
          <a:p>
            <a:r>
              <a:rPr lang="en-GB" dirty="0" smtClean="0"/>
              <a:t>Tandem-, peer-mentor schemes and collaborative projects between international and domestic students to exploit the possibilities of the international campus</a:t>
            </a:r>
          </a:p>
          <a:p>
            <a:endParaRPr lang="en-GB" dirty="0" smtClean="0"/>
          </a:p>
          <a:p>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275385" y="6231060"/>
            <a:ext cx="1676400" cy="387350"/>
          </a:xfrm>
          <a:prstGeom prst="rect">
            <a:avLst/>
          </a:prstGeom>
          <a:noFill/>
          <a:ln w="9525">
            <a:noFill/>
            <a:miter lim="800000"/>
            <a:headEnd/>
            <a:tailEnd/>
          </a:ln>
        </p:spPr>
      </p:pic>
    </p:spTree>
    <p:extLst>
      <p:ext uri="{BB962C8B-B14F-4D97-AF65-F5344CB8AC3E}">
        <p14:creationId xmlns:p14="http://schemas.microsoft.com/office/powerpoint/2010/main" val="26362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6" y="395002"/>
            <a:ext cx="10515600" cy="1325563"/>
          </a:xfrm>
        </p:spPr>
        <p:txBody>
          <a:bodyPr/>
          <a:lstStyle/>
          <a:p>
            <a:r>
              <a:rPr lang="en-GB" dirty="0" smtClean="0"/>
              <a:t>Teaching practices and the curriculum</a:t>
            </a:r>
            <a:endParaRPr lang="en-GB" dirty="0"/>
          </a:p>
        </p:txBody>
      </p:sp>
      <p:sp>
        <p:nvSpPr>
          <p:cNvPr id="3" name="Content Placeholder 2"/>
          <p:cNvSpPr>
            <a:spLocks noGrp="1"/>
          </p:cNvSpPr>
          <p:nvPr>
            <p:ph idx="1"/>
          </p:nvPr>
        </p:nvSpPr>
        <p:spPr/>
        <p:txBody>
          <a:bodyPr/>
          <a:lstStyle/>
          <a:p>
            <a:pPr lvl="0"/>
            <a:r>
              <a:rPr lang="en-GB" dirty="0"/>
              <a:t>CLIL (Content and Language integrated learning) in the language modules, drawing on the existing scholarship of language teaching staff.</a:t>
            </a:r>
          </a:p>
          <a:p>
            <a:pPr lvl="0"/>
            <a:r>
              <a:rPr lang="en-GB" dirty="0"/>
              <a:t>Culture as an integral but separate part of the language curriculum, drawing on existing research and specialist knowledge.</a:t>
            </a:r>
          </a:p>
          <a:p>
            <a:pPr lvl="0"/>
            <a:r>
              <a:rPr lang="en-GB" dirty="0"/>
              <a:t>A combination of both language and culture in individual modules.</a:t>
            </a:r>
          </a:p>
          <a:p>
            <a:r>
              <a:rPr lang="en-GB" dirty="0" smtClean="0"/>
              <a:t>Tandem-, peer-mentor and collaborative projects between international and domestic students.</a:t>
            </a:r>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064370" y="6312876"/>
            <a:ext cx="1676400" cy="387350"/>
          </a:xfrm>
          <a:prstGeom prst="rect">
            <a:avLst/>
          </a:prstGeom>
          <a:noFill/>
          <a:ln w="9525">
            <a:noFill/>
            <a:miter lim="800000"/>
            <a:headEnd/>
            <a:tailEnd/>
          </a:ln>
        </p:spPr>
      </p:pic>
    </p:spTree>
    <p:extLst>
      <p:ext uri="{BB962C8B-B14F-4D97-AF65-F5344CB8AC3E}">
        <p14:creationId xmlns:p14="http://schemas.microsoft.com/office/powerpoint/2010/main" val="140372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pPr marL="0" indent="0" algn="ctr">
              <a:buNone/>
            </a:pPr>
            <a:r>
              <a:rPr lang="en-GB" dirty="0" smtClean="0"/>
              <a:t>Thank you very much for listening!</a:t>
            </a:r>
          </a:p>
          <a:p>
            <a:pPr marL="0" indent="0" algn="ctr">
              <a:buNone/>
            </a:pPr>
            <a:endParaRPr lang="en-GB" dirty="0"/>
          </a:p>
          <a:p>
            <a:pPr marL="0" indent="0" algn="ctr">
              <a:buNone/>
            </a:pPr>
            <a:r>
              <a:rPr lang="en-GB" dirty="0" smtClean="0"/>
              <a:t>For slides and further information/discussion, please contact me</a:t>
            </a:r>
          </a:p>
          <a:p>
            <a:pPr marL="0" indent="0" algn="ctr">
              <a:buNone/>
            </a:pPr>
            <a:r>
              <a:rPr lang="en-GB" dirty="0" smtClean="0"/>
              <a:t>u.bavendiek@liverpool.ac.uk</a:t>
            </a:r>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064370" y="6312876"/>
            <a:ext cx="1676400" cy="387350"/>
          </a:xfrm>
          <a:prstGeom prst="rect">
            <a:avLst/>
          </a:prstGeom>
          <a:noFill/>
          <a:ln w="9525">
            <a:noFill/>
            <a:miter lim="800000"/>
            <a:headEnd/>
            <a:tailEnd/>
          </a:ln>
        </p:spPr>
      </p:pic>
    </p:spTree>
    <p:extLst>
      <p:ext uri="{BB962C8B-B14F-4D97-AF65-F5344CB8AC3E}">
        <p14:creationId xmlns:p14="http://schemas.microsoft.com/office/powerpoint/2010/main" val="49319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lnSpcReduction="10000"/>
          </a:bodyPr>
          <a:lstStyle/>
          <a:p>
            <a:r>
              <a:rPr lang="en-GB" dirty="0"/>
              <a:t>Berman, R. (1994) ‘Global thinking, local teaching: departments, curricula, culture’. </a:t>
            </a:r>
            <a:r>
              <a:rPr lang="en-GB" i="1" dirty="0"/>
              <a:t>ADFL Bulletin</a:t>
            </a:r>
            <a:r>
              <a:rPr lang="en-GB" dirty="0"/>
              <a:t> 26.1, 7-11.</a:t>
            </a:r>
          </a:p>
          <a:p>
            <a:r>
              <a:rPr lang="en-GB" dirty="0" err="1"/>
              <a:t>Kramsch</a:t>
            </a:r>
            <a:r>
              <a:rPr lang="en-GB" dirty="0"/>
              <a:t>, C. (1998) ‘The privilege of the intercultural speaker’. In </a:t>
            </a:r>
            <a:r>
              <a:rPr lang="en-GB" dirty="0" err="1"/>
              <a:t>Byram</a:t>
            </a:r>
            <a:r>
              <a:rPr lang="en-GB" dirty="0"/>
              <a:t>, M. and Fleming, M. </a:t>
            </a:r>
            <a:r>
              <a:rPr lang="en-GB" i="1" dirty="0"/>
              <a:t>Language Learning in Intercultural Perspective: Approaches through drama and ethnography.</a:t>
            </a:r>
            <a:r>
              <a:rPr lang="en-GB" dirty="0"/>
              <a:t> New York: CUP, </a:t>
            </a:r>
            <a:r>
              <a:rPr lang="en-GB" dirty="0" err="1"/>
              <a:t>pp</a:t>
            </a:r>
            <a:r>
              <a:rPr lang="en-GB" dirty="0"/>
              <a:t> 16-31.</a:t>
            </a:r>
          </a:p>
          <a:p>
            <a:r>
              <a:rPr lang="en-GB" dirty="0" err="1"/>
              <a:t>Risager</a:t>
            </a:r>
            <a:r>
              <a:rPr lang="en-GB" dirty="0"/>
              <a:t>, K. (2006) </a:t>
            </a:r>
            <a:r>
              <a:rPr lang="en-GB" i="1" dirty="0"/>
              <a:t>Language and Culture: global flows and local complexities. </a:t>
            </a:r>
            <a:r>
              <a:rPr lang="en-GB" dirty="0" err="1"/>
              <a:t>Clevedon</a:t>
            </a:r>
            <a:r>
              <a:rPr lang="en-GB" dirty="0"/>
              <a:t>: </a:t>
            </a:r>
            <a:r>
              <a:rPr lang="en-GB" dirty="0" err="1"/>
              <a:t>Mulitlingual</a:t>
            </a:r>
            <a:r>
              <a:rPr lang="en-GB" dirty="0"/>
              <a:t> Matters.</a:t>
            </a:r>
          </a:p>
          <a:p>
            <a:r>
              <a:rPr lang="en-GB" dirty="0" err="1"/>
              <a:t>Risager</a:t>
            </a:r>
            <a:r>
              <a:rPr lang="en-GB" dirty="0"/>
              <a:t>, K. (2005) ‘</a:t>
            </a:r>
            <a:r>
              <a:rPr lang="en-GB" dirty="0" err="1"/>
              <a:t>Languaculture</a:t>
            </a:r>
            <a:r>
              <a:rPr lang="en-GB" dirty="0"/>
              <a:t> as a key concept in language and culture teaching’, in: Bent, P. A. et al, </a:t>
            </a:r>
            <a:r>
              <a:rPr lang="en-GB" i="1" dirty="0"/>
              <a:t>The Consequences of Mobility </a:t>
            </a:r>
            <a:r>
              <a:rPr lang="en-GB" dirty="0"/>
              <a:t>Roskilde, Roskilde University.</a:t>
            </a:r>
          </a:p>
          <a:p>
            <a:endParaRPr lang="en-GB" dirty="0"/>
          </a:p>
        </p:txBody>
      </p:sp>
      <p:pic>
        <p:nvPicPr>
          <p:cNvPr id="4" name="Picture 15" descr="GFIL"/>
          <p:cNvPicPr>
            <a:picLocks noChangeAspect="1" noChangeArrowheads="1"/>
          </p:cNvPicPr>
          <p:nvPr/>
        </p:nvPicPr>
        <p:blipFill>
          <a:blip r:embed="rId2"/>
          <a:srcRect/>
          <a:stretch>
            <a:fillRect/>
          </a:stretch>
        </p:blipFill>
        <p:spPr bwMode="auto">
          <a:xfrm>
            <a:off x="10712133" y="395002"/>
            <a:ext cx="903288" cy="1143000"/>
          </a:xfrm>
          <a:prstGeom prst="rect">
            <a:avLst/>
          </a:prstGeom>
          <a:noFill/>
          <a:ln w="9525">
            <a:noFill/>
            <a:miter lim="800000"/>
            <a:headEnd/>
            <a:tailEnd/>
          </a:ln>
        </p:spPr>
      </p:pic>
      <p:pic>
        <p:nvPicPr>
          <p:cNvPr id="5" name="Picture 13" descr="LVP_UNI_LOGO_Black1"/>
          <p:cNvPicPr>
            <a:picLocks noChangeAspect="1" noChangeArrowheads="1"/>
          </p:cNvPicPr>
          <p:nvPr/>
        </p:nvPicPr>
        <p:blipFill>
          <a:blip r:embed="rId3"/>
          <a:srcRect/>
          <a:stretch>
            <a:fillRect/>
          </a:stretch>
        </p:blipFill>
        <p:spPr bwMode="auto">
          <a:xfrm>
            <a:off x="5064370" y="6312876"/>
            <a:ext cx="1676400" cy="387350"/>
          </a:xfrm>
          <a:prstGeom prst="rect">
            <a:avLst/>
          </a:prstGeom>
          <a:noFill/>
          <a:ln w="9525">
            <a:noFill/>
            <a:miter lim="800000"/>
            <a:headEnd/>
            <a:tailEnd/>
          </a:ln>
        </p:spPr>
      </p:pic>
    </p:spTree>
    <p:extLst>
      <p:ext uri="{BB962C8B-B14F-4D97-AF65-F5344CB8AC3E}">
        <p14:creationId xmlns:p14="http://schemas.microsoft.com/office/powerpoint/2010/main" val="2859103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675</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Languages in Higher Education Conference 2016    Framework for collaboration and multilingualism </vt:lpstr>
      <vt:lpstr>Content</vt:lpstr>
      <vt:lpstr>Questions</vt:lpstr>
      <vt:lpstr>The interface between language and  culture</vt:lpstr>
      <vt:lpstr>Learning outcomes</vt:lpstr>
      <vt:lpstr>An integrative approach towards the  teaching of language and culture</vt:lpstr>
      <vt:lpstr>Teaching practices and the curriculum</vt:lpstr>
      <vt:lpstr>PowerPoint Presentation</vt:lpstr>
      <vt:lpstr>References</vt:lpstr>
    </vt:vector>
  </TitlesOfParts>
  <Company>The University of Liverpool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Languages in Higher Education Conference 2016    Framework for collaboration and multilingualism</dc:title>
  <dc:creator>Bavendiek, Ulrike</dc:creator>
  <cp:lastModifiedBy>Bavendiek, Ulrike</cp:lastModifiedBy>
  <cp:revision>9</cp:revision>
  <dcterms:created xsi:type="dcterms:W3CDTF">2016-07-05T18:16:21Z</dcterms:created>
  <dcterms:modified xsi:type="dcterms:W3CDTF">2016-07-21T09:05:53Z</dcterms:modified>
</cp:coreProperties>
</file>